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9" r:id="rId6"/>
    <p:sldId id="260" r:id="rId7"/>
    <p:sldId id="261" r:id="rId8"/>
    <p:sldId id="262" r:id="rId9"/>
    <p:sldId id="263" r:id="rId10"/>
    <p:sldId id="264" r:id="rId11"/>
    <p:sldId id="265" r:id="rId12"/>
    <p:sldId id="275" r:id="rId13"/>
    <p:sldId id="266" r:id="rId14"/>
    <p:sldId id="276" r:id="rId15"/>
    <p:sldId id="267" r:id="rId16"/>
    <p:sldId id="278" r:id="rId17"/>
    <p:sldId id="277" r:id="rId18"/>
    <p:sldId id="269" r:id="rId19"/>
    <p:sldId id="270" r:id="rId20"/>
    <p:sldId id="271" r:id="rId21"/>
    <p:sldId id="272" r:id="rId22"/>
    <p:sldId id="273"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3" d="100"/>
          <a:sy n="43" d="100"/>
        </p:scale>
        <p:origin x="90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DF9C32F8-4076-472C-8492-F5BF9BAB1387}" type="datetimeFigureOut">
              <a:rPr lang="en-US" smtClean="0"/>
              <a:t>12/9/2015</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6674104F-CC67-4FEB-98F9-8FE21524D0CA}" type="slidenum">
              <a:rPr lang="en-US" smtClean="0"/>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091009349"/>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9C32F8-4076-472C-8492-F5BF9BAB1387}" type="datetimeFigureOut">
              <a:rPr lang="en-US" smtClean="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74104F-CC67-4FEB-98F9-8FE21524D0CA}" type="slidenum">
              <a:rPr lang="en-US" smtClean="0"/>
              <a:t>‹#›</a:t>
            </a:fld>
            <a:endParaRPr lang="en-US" dirty="0"/>
          </a:p>
        </p:txBody>
      </p:sp>
    </p:spTree>
    <p:extLst>
      <p:ext uri="{BB962C8B-B14F-4D97-AF65-F5344CB8AC3E}">
        <p14:creationId xmlns:p14="http://schemas.microsoft.com/office/powerpoint/2010/main" val="1478218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DF9C32F8-4076-472C-8492-F5BF9BAB1387}" type="datetimeFigureOut">
              <a:rPr lang="en-US" smtClean="0"/>
              <a:t>12/9/2015</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6674104F-CC67-4FEB-98F9-8FE21524D0CA}" type="slidenum">
              <a:rPr lang="en-US" smtClean="0"/>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79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9C32F8-4076-472C-8492-F5BF9BAB1387}" type="datetimeFigureOut">
              <a:rPr lang="en-US" smtClean="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74104F-CC67-4FEB-98F9-8FE21524D0CA}" type="slidenum">
              <a:rPr lang="en-US" smtClean="0"/>
              <a:t>‹#›</a:t>
            </a:fld>
            <a:endParaRPr lang="en-US" dirty="0"/>
          </a:p>
        </p:txBody>
      </p:sp>
    </p:spTree>
    <p:extLst>
      <p:ext uri="{BB962C8B-B14F-4D97-AF65-F5344CB8AC3E}">
        <p14:creationId xmlns:p14="http://schemas.microsoft.com/office/powerpoint/2010/main" val="1094277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DF9C32F8-4076-472C-8492-F5BF9BAB1387}" type="datetimeFigureOut">
              <a:rPr lang="en-US" smtClean="0"/>
              <a:t>12/9/2015</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6674104F-CC67-4FEB-98F9-8FE21524D0CA}" type="slidenum">
              <a:rPr lang="en-US" smtClean="0"/>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119313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9C32F8-4076-472C-8492-F5BF9BAB1387}" type="datetimeFigureOut">
              <a:rPr lang="en-US" smtClean="0"/>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74104F-CC67-4FEB-98F9-8FE21524D0CA}" type="slidenum">
              <a:rPr lang="en-US" smtClean="0"/>
              <a:t>‹#›</a:t>
            </a:fld>
            <a:endParaRPr lang="en-US" dirty="0"/>
          </a:p>
        </p:txBody>
      </p:sp>
    </p:spTree>
    <p:extLst>
      <p:ext uri="{BB962C8B-B14F-4D97-AF65-F5344CB8AC3E}">
        <p14:creationId xmlns:p14="http://schemas.microsoft.com/office/powerpoint/2010/main" val="3114046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9C32F8-4076-472C-8492-F5BF9BAB1387}" type="datetimeFigureOut">
              <a:rPr lang="en-US" smtClean="0"/>
              <a:t>12/9/2015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74104F-CC67-4FEB-98F9-8FE21524D0CA}" type="slidenum">
              <a:rPr lang="en-US" smtClean="0"/>
              <a:t>‹#›</a:t>
            </a:fld>
            <a:endParaRPr lang="en-US" dirty="0"/>
          </a:p>
        </p:txBody>
      </p:sp>
    </p:spTree>
    <p:extLst>
      <p:ext uri="{BB962C8B-B14F-4D97-AF65-F5344CB8AC3E}">
        <p14:creationId xmlns:p14="http://schemas.microsoft.com/office/powerpoint/2010/main" val="3643220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9C32F8-4076-472C-8492-F5BF9BAB1387}" type="datetimeFigureOut">
              <a:rPr lang="en-US" smtClean="0"/>
              <a:t>12/9/2015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74104F-CC67-4FEB-98F9-8FE21524D0CA}" type="slidenum">
              <a:rPr lang="en-US" smtClean="0"/>
              <a:t>‹#›</a:t>
            </a:fld>
            <a:endParaRPr lang="en-US" dirty="0"/>
          </a:p>
        </p:txBody>
      </p:sp>
    </p:spTree>
    <p:extLst>
      <p:ext uri="{BB962C8B-B14F-4D97-AF65-F5344CB8AC3E}">
        <p14:creationId xmlns:p14="http://schemas.microsoft.com/office/powerpoint/2010/main" val="2471317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DF9C32F8-4076-472C-8492-F5BF9BAB1387}" type="datetimeFigureOut">
              <a:rPr lang="en-US" smtClean="0"/>
              <a:t>12/9/2015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74104F-CC67-4FEB-98F9-8FE21524D0CA}" type="slidenum">
              <a:rPr lang="en-US" smtClean="0"/>
              <a:t>‹#›</a:t>
            </a:fld>
            <a:endParaRPr lang="en-US" dirty="0"/>
          </a:p>
        </p:txBody>
      </p:sp>
    </p:spTree>
    <p:extLst>
      <p:ext uri="{BB962C8B-B14F-4D97-AF65-F5344CB8AC3E}">
        <p14:creationId xmlns:p14="http://schemas.microsoft.com/office/powerpoint/2010/main" val="31794886"/>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DF9C32F8-4076-472C-8492-F5BF9BAB1387}" type="datetimeFigureOut">
              <a:rPr lang="en-US" smtClean="0"/>
              <a:t>12/9/2015</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6674104F-CC67-4FEB-98F9-8FE21524D0CA}" type="slidenum">
              <a:rPr lang="en-US" smtClean="0"/>
              <a:t>‹#›</a:t>
            </a:fld>
            <a:endParaRPr lang="en-US" dirty="0"/>
          </a:p>
        </p:txBody>
      </p:sp>
    </p:spTree>
    <p:extLst>
      <p:ext uri="{BB962C8B-B14F-4D97-AF65-F5344CB8AC3E}">
        <p14:creationId xmlns:p14="http://schemas.microsoft.com/office/powerpoint/2010/main" val="3560624697"/>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DF9C32F8-4076-472C-8492-F5BF9BAB1387}" type="datetimeFigureOut">
              <a:rPr lang="en-US" smtClean="0"/>
              <a:t>12/9/2015</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6674104F-CC67-4FEB-98F9-8FE21524D0CA}" type="slidenum">
              <a:rPr lang="en-US" smtClean="0"/>
              <a:t>‹#›</a:t>
            </a:fld>
            <a:endParaRPr lang="en-US" dirty="0"/>
          </a:p>
        </p:txBody>
      </p:sp>
    </p:spTree>
    <p:extLst>
      <p:ext uri="{BB962C8B-B14F-4D97-AF65-F5344CB8AC3E}">
        <p14:creationId xmlns:p14="http://schemas.microsoft.com/office/powerpoint/2010/main" val="3621057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DF9C32F8-4076-472C-8492-F5BF9BAB1387}" type="datetimeFigureOut">
              <a:rPr lang="en-US" smtClean="0"/>
              <a:t>12/9/2015</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6674104F-CC67-4FEB-98F9-8FE21524D0CA}" type="slidenum">
              <a:rPr lang="en-US" smtClean="0"/>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81134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oHahWWw4rlI" TargetMode="External"/><Relationship Id="rId2" Type="http://schemas.openxmlformats.org/officeDocument/2006/relationships/hyperlink" Target="https://www.youtube.com/watch?v=VuHHitsFD5s" TargetMode="External"/><Relationship Id="rId1" Type="http://schemas.openxmlformats.org/officeDocument/2006/relationships/slideLayout" Target="../slideLayouts/slideLayout2.xml"/><Relationship Id="rId5" Type="http://schemas.openxmlformats.org/officeDocument/2006/relationships/hyperlink" Target="https://www.youtube.com/watch?v=TC3c_KsN2Vs" TargetMode="External"/><Relationship Id="rId4" Type="http://schemas.openxmlformats.org/officeDocument/2006/relationships/hyperlink" Target="https://www.youtube.com/watch?v=m8RMv0tkwVk"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Literature Focus Unit:</a:t>
            </a:r>
            <a:br>
              <a:rPr lang="en-US" dirty="0" smtClean="0"/>
            </a:br>
            <a:r>
              <a:rPr lang="en-US" dirty="0" smtClean="0"/>
              <a:t>Cats</a:t>
            </a:r>
            <a:br>
              <a:rPr lang="en-US" dirty="0" smtClean="0"/>
            </a:br>
            <a:r>
              <a:rPr lang="en-US" sz="2000" dirty="0" smtClean="0"/>
              <a:t>Big, Small, Large, and </a:t>
            </a:r>
            <a:r>
              <a:rPr lang="en-US" sz="2000" dirty="0" smtClean="0"/>
              <a:t>Tall</a:t>
            </a:r>
            <a:br>
              <a:rPr lang="en-US" sz="2000" dirty="0" smtClean="0"/>
            </a:br>
            <a:r>
              <a:rPr lang="en-US" sz="2000" smtClean="0"/>
              <a:t>2</a:t>
            </a:r>
            <a:r>
              <a:rPr lang="en-US" sz="2000" baseline="30000" smtClean="0"/>
              <a:t>nd</a:t>
            </a:r>
            <a:r>
              <a:rPr lang="en-US" sz="2000" smtClean="0"/>
              <a:t> Grade</a:t>
            </a:r>
            <a:endParaRPr lang="en-US" sz="2000" dirty="0"/>
          </a:p>
        </p:txBody>
      </p:sp>
      <p:sp>
        <p:nvSpPr>
          <p:cNvPr id="3" name="Subtitle 2"/>
          <p:cNvSpPr>
            <a:spLocks noGrp="1"/>
          </p:cNvSpPr>
          <p:nvPr>
            <p:ph type="subTitle" idx="1"/>
          </p:nvPr>
        </p:nvSpPr>
        <p:spPr/>
        <p:txBody>
          <a:bodyPr/>
          <a:lstStyle/>
          <a:p>
            <a:r>
              <a:rPr lang="en-US" dirty="0" smtClean="0"/>
              <a:t>By: Maddie Bopp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377" y="1956783"/>
            <a:ext cx="4542431" cy="3507474"/>
          </a:xfrm>
          <a:prstGeom prst="rect">
            <a:avLst/>
          </a:prstGeom>
          <a:ln>
            <a:noFill/>
          </a:ln>
          <a:effectLst>
            <a:outerShdw blurRad="292100" dist="139700" dir="2700000" algn="tl" rotWithShape="0">
              <a:srgbClr val="333333">
                <a:alpha val="65000"/>
              </a:srgbClr>
            </a:outerShdw>
            <a:softEdge rad="127000"/>
          </a:effectLst>
        </p:spPr>
      </p:pic>
    </p:spTree>
    <p:extLst>
      <p:ext uri="{BB962C8B-B14F-4D97-AF65-F5344CB8AC3E}">
        <p14:creationId xmlns:p14="http://schemas.microsoft.com/office/powerpoint/2010/main" val="2023334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Arts Strategies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Activate Background knowledge</a:t>
            </a:r>
          </a:p>
          <a:p>
            <a:pPr lvl="1"/>
            <a:r>
              <a:rPr lang="en-US" dirty="0" smtClean="0"/>
              <a:t>Students will think about what they already know and have had past experiences</a:t>
            </a:r>
          </a:p>
          <a:p>
            <a:r>
              <a:rPr lang="en-US" dirty="0" smtClean="0"/>
              <a:t>Making Connections</a:t>
            </a:r>
          </a:p>
          <a:p>
            <a:pPr lvl="1"/>
            <a:r>
              <a:rPr lang="en-US" dirty="0" smtClean="0"/>
              <a:t>Students making connection with the text and learning to what they already know or have experienced</a:t>
            </a:r>
          </a:p>
          <a:p>
            <a:r>
              <a:rPr lang="en-US" dirty="0" smtClean="0"/>
              <a:t>Format</a:t>
            </a:r>
          </a:p>
          <a:p>
            <a:pPr lvl="1"/>
            <a:r>
              <a:rPr lang="en-US" dirty="0" smtClean="0"/>
              <a:t>Students will format their ideas and key vocabulary in the story “</a:t>
            </a:r>
            <a:r>
              <a:rPr lang="en-US" dirty="0"/>
              <a:t>Do Cats Hear With Their Feet? Where Cats Come From, What We Know About Them, and What They Think About Us” by Jake </a:t>
            </a:r>
            <a:r>
              <a:rPr lang="en-US" dirty="0" smtClean="0"/>
              <a:t>Page</a:t>
            </a:r>
          </a:p>
          <a:p>
            <a:r>
              <a:rPr lang="en-US" dirty="0" smtClean="0"/>
              <a:t>Notice/ Apply Nonverbal cues</a:t>
            </a:r>
          </a:p>
          <a:p>
            <a:pPr lvl="1"/>
            <a:r>
              <a:rPr lang="en-US" dirty="0" smtClean="0"/>
              <a:t>Students will perceive important information through body language and the teachers repetitiveness of key ideas and terms</a:t>
            </a:r>
          </a:p>
          <a:p>
            <a:pPr lvl="1"/>
            <a:r>
              <a:rPr lang="en-US" dirty="0" smtClean="0"/>
              <a:t>Predicting: Students will make predictions about what would happen if your domestic cat was replaced by a lion</a:t>
            </a:r>
          </a:p>
          <a:p>
            <a:pPr lvl="1"/>
            <a:r>
              <a:rPr lang="en-US" dirty="0" smtClean="0"/>
              <a:t>Visualize: Students will visualize the habitats of the big cats in the listening activity</a:t>
            </a:r>
            <a:endParaRPr lang="en-US" dirty="0"/>
          </a:p>
        </p:txBody>
      </p:sp>
    </p:spTree>
    <p:extLst>
      <p:ext uri="{BB962C8B-B14F-4D97-AF65-F5344CB8AC3E}">
        <p14:creationId xmlns:p14="http://schemas.microsoft.com/office/powerpoint/2010/main" val="794834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Activities</a:t>
            </a:r>
            <a:endParaRPr lang="en-US" dirty="0"/>
          </a:p>
        </p:txBody>
      </p:sp>
      <p:sp>
        <p:nvSpPr>
          <p:cNvPr id="3" name="Content Placeholder 2"/>
          <p:cNvSpPr>
            <a:spLocks noGrp="1"/>
          </p:cNvSpPr>
          <p:nvPr>
            <p:ph idx="1"/>
          </p:nvPr>
        </p:nvSpPr>
        <p:spPr/>
        <p:txBody>
          <a:bodyPr>
            <a:normAutofit/>
          </a:bodyPr>
          <a:lstStyle/>
          <a:p>
            <a:r>
              <a:rPr lang="en-US" dirty="0" smtClean="0"/>
              <a:t>Students and teacher will read </a:t>
            </a:r>
            <a:r>
              <a:rPr lang="en-US" u="sng" dirty="0" smtClean="0"/>
              <a:t>“Cat Mummies” by Kelly Trumble. </a:t>
            </a:r>
            <a:r>
              <a:rPr lang="en-US" u="sng" dirty="0"/>
              <a:t> </a:t>
            </a:r>
            <a:r>
              <a:rPr lang="en-US" dirty="0" smtClean="0"/>
              <a:t>Students will then write an informative essay of how Ancient Egyptians treated cats. </a:t>
            </a:r>
          </a:p>
          <a:p>
            <a:r>
              <a:rPr lang="en-US" dirty="0" smtClean="0"/>
              <a:t>The teacher will read both fiction and non-fiction stories and books in a large group setting</a:t>
            </a:r>
          </a:p>
          <a:p>
            <a:r>
              <a:rPr lang="en-US" dirty="0" smtClean="0"/>
              <a:t>The teacher will read both fiction  and non-fiction stories and books in a small group setting</a:t>
            </a:r>
          </a:p>
          <a:p>
            <a:r>
              <a:rPr lang="en-US" dirty="0" smtClean="0"/>
              <a:t>Students will read both fiction and non-fiction stories independently</a:t>
            </a:r>
          </a:p>
          <a:p>
            <a:r>
              <a:rPr lang="en-US" dirty="0" smtClean="0"/>
              <a:t>Students will be asked comprehension questions before, during, and after each book</a:t>
            </a:r>
          </a:p>
          <a:p>
            <a:pPr marL="0" indent="0">
              <a:buNone/>
            </a:pPr>
            <a:endParaRPr lang="en-US" dirty="0" smtClean="0"/>
          </a:p>
          <a:p>
            <a:endParaRPr lang="en-US" dirty="0"/>
          </a:p>
        </p:txBody>
      </p:sp>
    </p:spTree>
    <p:extLst>
      <p:ext uri="{BB962C8B-B14F-4D97-AF65-F5344CB8AC3E}">
        <p14:creationId xmlns:p14="http://schemas.microsoft.com/office/powerpoint/2010/main" val="4013330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Standards</a:t>
            </a:r>
            <a:endParaRPr lang="en-US" dirty="0"/>
          </a:p>
        </p:txBody>
      </p:sp>
      <p:sp>
        <p:nvSpPr>
          <p:cNvPr id="3" name="Content Placeholder 2"/>
          <p:cNvSpPr>
            <a:spLocks noGrp="1"/>
          </p:cNvSpPr>
          <p:nvPr>
            <p:ph idx="1"/>
          </p:nvPr>
        </p:nvSpPr>
        <p:spPr/>
        <p:txBody>
          <a:bodyPr/>
          <a:lstStyle/>
          <a:p>
            <a:r>
              <a:rPr lang="en-US" dirty="0" smtClean="0"/>
              <a:t>RL.1 Ask and answer such questions as who, what, where, when, why, and how to demonstrate understanding of key details in a text. </a:t>
            </a:r>
            <a:endParaRPr lang="en-US" dirty="0"/>
          </a:p>
          <a:p>
            <a:r>
              <a:rPr lang="en-US" dirty="0" smtClean="0"/>
              <a:t>RL.3  Describe how characters in a story respond to major events and challenges.</a:t>
            </a:r>
          </a:p>
          <a:p>
            <a:r>
              <a:rPr lang="en-US" dirty="0" smtClean="0"/>
              <a:t>RL.5 Describe the overall structure of a story, including describing how the beginning introduces the story and the ending concludes the action</a:t>
            </a:r>
          </a:p>
          <a:p>
            <a:r>
              <a:rPr lang="en-US" dirty="0" smtClean="0"/>
              <a:t>Use information gained from the illustrations and words in a print or digital text to demonstrate understanding of its characters, setting, or plot.</a:t>
            </a:r>
          </a:p>
          <a:p>
            <a:endParaRPr lang="en-US" dirty="0" smtClean="0"/>
          </a:p>
          <a:p>
            <a:pPr marL="0" indent="0">
              <a:buNone/>
            </a:pPr>
            <a:endParaRPr lang="en-US" dirty="0"/>
          </a:p>
        </p:txBody>
      </p:sp>
    </p:spTree>
    <p:extLst>
      <p:ext uri="{BB962C8B-B14F-4D97-AF65-F5344CB8AC3E}">
        <p14:creationId xmlns:p14="http://schemas.microsoft.com/office/powerpoint/2010/main" val="3423232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Activities</a:t>
            </a:r>
            <a:endParaRPr lang="en-US" dirty="0"/>
          </a:p>
        </p:txBody>
      </p:sp>
      <p:sp>
        <p:nvSpPr>
          <p:cNvPr id="3" name="Content Placeholder 2"/>
          <p:cNvSpPr>
            <a:spLocks noGrp="1"/>
          </p:cNvSpPr>
          <p:nvPr>
            <p:ph idx="1"/>
          </p:nvPr>
        </p:nvSpPr>
        <p:spPr/>
        <p:txBody>
          <a:bodyPr>
            <a:normAutofit/>
          </a:bodyPr>
          <a:lstStyle/>
          <a:p>
            <a:r>
              <a:rPr lang="en-US" sz="1800" dirty="0" smtClean="0"/>
              <a:t>Students will learn about the 1st cat in space Felicette. Students will write a descriptive journaling of what Felicette journey was like. </a:t>
            </a:r>
          </a:p>
          <a:p>
            <a:pPr marL="228600" lvl="1">
              <a:spcBef>
                <a:spcPts val="1000"/>
              </a:spcBef>
            </a:pPr>
            <a:r>
              <a:rPr lang="en-US" dirty="0" smtClean="0"/>
              <a:t>Students will journal their inferences while reading the book “Do Cats Hear With Their Feet? Where Cats Come From, What We Know About Them, and What They Think About Us” by Jake Page</a:t>
            </a:r>
          </a:p>
          <a:p>
            <a:pPr marL="685800" lvl="2">
              <a:spcBef>
                <a:spcPts val="1000"/>
              </a:spcBef>
            </a:pPr>
            <a:r>
              <a:rPr lang="en-US" sz="1800" dirty="0" smtClean="0"/>
              <a:t>Must contain:</a:t>
            </a:r>
          </a:p>
          <a:p>
            <a:pPr marL="1143000" lvl="3">
              <a:spcBef>
                <a:spcPts val="1000"/>
              </a:spcBef>
            </a:pPr>
            <a:r>
              <a:rPr lang="en-US" sz="1800" dirty="0" smtClean="0"/>
              <a:t>Domestic cat habitat, diet, characteristics, </a:t>
            </a:r>
          </a:p>
          <a:p>
            <a:pPr marL="228600" lvl="1">
              <a:spcBef>
                <a:spcPts val="1000"/>
              </a:spcBef>
            </a:pPr>
            <a:r>
              <a:rPr lang="en-US" dirty="0" smtClean="0"/>
              <a:t>Students will write a poem depicting the daily life of a domestic cat</a:t>
            </a:r>
          </a:p>
          <a:p>
            <a:pPr marL="228600" lvl="1">
              <a:spcBef>
                <a:spcPts val="1000"/>
              </a:spcBef>
            </a:pPr>
            <a:endParaRPr lang="en-US" dirty="0" smtClean="0"/>
          </a:p>
          <a:p>
            <a:endParaRPr lang="en-US" dirty="0"/>
          </a:p>
        </p:txBody>
      </p:sp>
    </p:spTree>
    <p:extLst>
      <p:ext uri="{BB962C8B-B14F-4D97-AF65-F5344CB8AC3E}">
        <p14:creationId xmlns:p14="http://schemas.microsoft.com/office/powerpoint/2010/main" val="2253982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Standards</a:t>
            </a:r>
            <a:endParaRPr lang="en-US" dirty="0"/>
          </a:p>
        </p:txBody>
      </p:sp>
      <p:sp>
        <p:nvSpPr>
          <p:cNvPr id="3" name="Content Placeholder 2"/>
          <p:cNvSpPr>
            <a:spLocks noGrp="1"/>
          </p:cNvSpPr>
          <p:nvPr>
            <p:ph idx="1"/>
          </p:nvPr>
        </p:nvSpPr>
        <p:spPr/>
        <p:txBody>
          <a:bodyPr/>
          <a:lstStyle/>
          <a:p>
            <a:r>
              <a:rPr lang="en-US" dirty="0" smtClean="0"/>
              <a:t>W.1- Write opinion pieces in which they introduce the topic or book they are writing about, state an opinion, supply reasons that support the opinion, use linking words (e.g., because, and, also) to connect opinion and reasons, and provide a concluding statement or section.</a:t>
            </a:r>
          </a:p>
          <a:p>
            <a:r>
              <a:rPr lang="en-US" dirty="0" smtClean="0"/>
              <a:t>W.2- Write informative/explanatory texts in which they introduce a topic, use facts and definitions to develop points, and provide a concluding statement or section.</a:t>
            </a:r>
          </a:p>
          <a:p>
            <a:r>
              <a:rPr lang="en-US" dirty="0" smtClean="0"/>
              <a:t>W.7- Participate in shared research and writing projects (e.g., read a number of books on a single topic to produce a report; record science observations).</a:t>
            </a:r>
          </a:p>
          <a:p>
            <a:pPr marL="0" indent="0">
              <a:buNone/>
            </a:pPr>
            <a:endParaRPr lang="en-US" dirty="0"/>
          </a:p>
        </p:txBody>
      </p:sp>
    </p:spTree>
    <p:extLst>
      <p:ext uri="{BB962C8B-B14F-4D97-AF65-F5344CB8AC3E}">
        <p14:creationId xmlns:p14="http://schemas.microsoft.com/office/powerpoint/2010/main" val="2104881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Listening Activities</a:t>
            </a:r>
            <a:endParaRPr lang="en-US" dirty="0"/>
          </a:p>
        </p:txBody>
      </p:sp>
      <p:sp>
        <p:nvSpPr>
          <p:cNvPr id="3" name="Content Placeholder 2"/>
          <p:cNvSpPr>
            <a:spLocks noGrp="1"/>
          </p:cNvSpPr>
          <p:nvPr>
            <p:ph idx="1"/>
          </p:nvPr>
        </p:nvSpPr>
        <p:spPr/>
        <p:txBody>
          <a:bodyPr/>
          <a:lstStyle/>
          <a:p>
            <a:r>
              <a:rPr lang="en-US" dirty="0" smtClean="0"/>
              <a:t>The students will close their eyes, listen, and visualize the different habitats of big cats (lion, tigers, snow leopards, cheetahs)</a:t>
            </a:r>
          </a:p>
          <a:p>
            <a:r>
              <a:rPr lang="en-US" dirty="0" smtClean="0"/>
              <a:t>Students will listen to fiction and non-fiction books read aloud by the teacher</a:t>
            </a:r>
          </a:p>
          <a:p>
            <a:r>
              <a:rPr lang="en-US" dirty="0" smtClean="0"/>
              <a:t>Students will listen to fiction and non-fiction books using audio/ digital books</a:t>
            </a:r>
          </a:p>
          <a:p>
            <a:r>
              <a:rPr lang="en-US" dirty="0" smtClean="0"/>
              <a:t>Students will listen to other classmates comments and questions during whole group reading</a:t>
            </a:r>
          </a:p>
          <a:p>
            <a:pPr marL="0" indent="0">
              <a:buNone/>
            </a:pPr>
            <a:endParaRPr lang="en-US" dirty="0"/>
          </a:p>
        </p:txBody>
      </p:sp>
    </p:spTree>
    <p:extLst>
      <p:ext uri="{BB962C8B-B14F-4D97-AF65-F5344CB8AC3E}">
        <p14:creationId xmlns:p14="http://schemas.microsoft.com/office/powerpoint/2010/main" val="1110852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Speaking Activities</a:t>
            </a:r>
            <a:endParaRPr lang="en-US" dirty="0"/>
          </a:p>
        </p:txBody>
      </p:sp>
      <p:sp>
        <p:nvSpPr>
          <p:cNvPr id="3" name="Content Placeholder 2"/>
          <p:cNvSpPr>
            <a:spLocks noGrp="1"/>
          </p:cNvSpPr>
          <p:nvPr>
            <p:ph idx="1"/>
          </p:nvPr>
        </p:nvSpPr>
        <p:spPr/>
        <p:txBody>
          <a:bodyPr/>
          <a:lstStyle/>
          <a:p>
            <a:r>
              <a:rPr lang="en-US" dirty="0" smtClean="0"/>
              <a:t>Students will share Cat poems with peers in small groups</a:t>
            </a:r>
          </a:p>
          <a:p>
            <a:r>
              <a:rPr lang="en-US" dirty="0" smtClean="0"/>
              <a:t>Students will share big bat habitats with peers to the class</a:t>
            </a:r>
          </a:p>
          <a:p>
            <a:r>
              <a:rPr lang="en-US" dirty="0" smtClean="0"/>
              <a:t>Students will turn and talk for discussion of teacher prompts.</a:t>
            </a:r>
          </a:p>
          <a:p>
            <a:r>
              <a:rPr lang="en-US" dirty="0" smtClean="0"/>
              <a:t>Students will ask questions and respond to the big cat zookeeper</a:t>
            </a:r>
          </a:p>
          <a:p>
            <a:endParaRPr lang="en-US" dirty="0"/>
          </a:p>
        </p:txBody>
      </p:sp>
    </p:spTree>
    <p:extLst>
      <p:ext uri="{BB962C8B-B14F-4D97-AF65-F5344CB8AC3E}">
        <p14:creationId xmlns:p14="http://schemas.microsoft.com/office/powerpoint/2010/main" val="25885994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Listening and Speaking Activity Standards</a:t>
            </a:r>
            <a:endParaRPr lang="en-US" dirty="0"/>
          </a:p>
        </p:txBody>
      </p:sp>
      <p:sp>
        <p:nvSpPr>
          <p:cNvPr id="3" name="Content Placeholder 2"/>
          <p:cNvSpPr>
            <a:spLocks noGrp="1"/>
          </p:cNvSpPr>
          <p:nvPr>
            <p:ph idx="1"/>
          </p:nvPr>
        </p:nvSpPr>
        <p:spPr/>
        <p:txBody>
          <a:bodyPr/>
          <a:lstStyle/>
          <a:p>
            <a:r>
              <a:rPr lang="en-US" dirty="0" smtClean="0"/>
              <a:t>SL.1- Participate in collaborative conversations with diverse partners about grade 2 topics and texts with peers and adults in small and larger groups. </a:t>
            </a:r>
          </a:p>
          <a:p>
            <a:r>
              <a:rPr lang="en-US" dirty="0" smtClean="0"/>
              <a:t>SL.2- Recount or describe key ideas or details from a text read aloud or information presented orally or through media. </a:t>
            </a:r>
          </a:p>
          <a:p>
            <a:r>
              <a:rPr lang="en-US" dirty="0" smtClean="0"/>
              <a:t>L.6- Use words and phrases acquired through conversations, reading and being read to, and responding to texts, including using adjectives and adverbs to describe (e.g., When other kids are happy that makes me happy).</a:t>
            </a:r>
          </a:p>
          <a:p>
            <a:endParaRPr lang="en-US" dirty="0"/>
          </a:p>
        </p:txBody>
      </p:sp>
    </p:spTree>
    <p:extLst>
      <p:ext uri="{BB962C8B-B14F-4D97-AF65-F5344CB8AC3E}">
        <p14:creationId xmlns:p14="http://schemas.microsoft.com/office/powerpoint/2010/main" val="456773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Viewing Activities </a:t>
            </a:r>
            <a:endParaRPr lang="en-US" dirty="0"/>
          </a:p>
        </p:txBody>
      </p:sp>
      <p:sp>
        <p:nvSpPr>
          <p:cNvPr id="3" name="Content Placeholder 2"/>
          <p:cNvSpPr>
            <a:spLocks noGrp="1"/>
          </p:cNvSpPr>
          <p:nvPr>
            <p:ph idx="1"/>
          </p:nvPr>
        </p:nvSpPr>
        <p:spPr/>
        <p:txBody>
          <a:bodyPr/>
          <a:lstStyle/>
          <a:p>
            <a:r>
              <a:rPr lang="en-US" dirty="0" smtClean="0"/>
              <a:t>Students will attend a field trip to the zoo and observe the big cat habitat </a:t>
            </a:r>
          </a:p>
          <a:p>
            <a:r>
              <a:rPr lang="en-US" dirty="0" smtClean="0"/>
              <a:t>Students will observe informational documentaries</a:t>
            </a:r>
          </a:p>
          <a:p>
            <a:r>
              <a:rPr lang="en-US" dirty="0" smtClean="0"/>
              <a:t>Students will observe others habitats stationed throughout the room</a:t>
            </a:r>
          </a:p>
          <a:p>
            <a:r>
              <a:rPr lang="en-US" dirty="0" smtClean="0"/>
              <a:t>Students will observe other students cat masks</a:t>
            </a:r>
            <a:endParaRPr lang="en-US" dirty="0"/>
          </a:p>
        </p:txBody>
      </p:sp>
    </p:spTree>
    <p:extLst>
      <p:ext uri="{BB962C8B-B14F-4D97-AF65-F5344CB8AC3E}">
        <p14:creationId xmlns:p14="http://schemas.microsoft.com/office/powerpoint/2010/main" val="8433643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Representation Activities</a:t>
            </a:r>
            <a:endParaRPr lang="en-US" dirty="0"/>
          </a:p>
        </p:txBody>
      </p:sp>
      <p:sp>
        <p:nvSpPr>
          <p:cNvPr id="3" name="Content Placeholder 2"/>
          <p:cNvSpPr>
            <a:spLocks noGrp="1"/>
          </p:cNvSpPr>
          <p:nvPr>
            <p:ph idx="1"/>
          </p:nvPr>
        </p:nvSpPr>
        <p:spPr/>
        <p:txBody>
          <a:bodyPr/>
          <a:lstStyle/>
          <a:p>
            <a:r>
              <a:rPr lang="en-US" dirty="0" smtClean="0"/>
              <a:t>After each book is finished by the teacher, each book will be available in the classroom bookshelf until the unit is complete. </a:t>
            </a:r>
          </a:p>
          <a:p>
            <a:r>
              <a:rPr lang="en-US" dirty="0" smtClean="0"/>
              <a:t>Students art will be displayed inside and outside of classroom with the standards met.</a:t>
            </a:r>
          </a:p>
          <a:p>
            <a:r>
              <a:rPr lang="en-US" dirty="0" smtClean="0"/>
              <a:t>Students big cat habitats will be displayed in the classroom</a:t>
            </a:r>
          </a:p>
          <a:p>
            <a:r>
              <a:rPr lang="en-US" dirty="0" smtClean="0"/>
              <a:t>Students will create a word wall of terms found in the fiction and non-fiction books.</a:t>
            </a:r>
          </a:p>
          <a:p>
            <a:endParaRPr lang="en-US" dirty="0" smtClean="0"/>
          </a:p>
        </p:txBody>
      </p:sp>
    </p:spTree>
    <p:extLst>
      <p:ext uri="{BB962C8B-B14F-4D97-AF65-F5344CB8AC3E}">
        <p14:creationId xmlns:p14="http://schemas.microsoft.com/office/powerpoint/2010/main" val="2703793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Selections</a:t>
            </a:r>
            <a:endParaRPr lang="en-US" dirty="0"/>
          </a:p>
        </p:txBody>
      </p:sp>
      <p:sp>
        <p:nvSpPr>
          <p:cNvPr id="3" name="Content Placeholder 2"/>
          <p:cNvSpPr>
            <a:spLocks noGrp="1"/>
          </p:cNvSpPr>
          <p:nvPr>
            <p:ph idx="1"/>
          </p:nvPr>
        </p:nvSpPr>
        <p:spPr>
          <a:xfrm>
            <a:off x="1070211" y="1644088"/>
            <a:ext cx="5467066" cy="5213912"/>
          </a:xfrm>
        </p:spPr>
        <p:txBody>
          <a:bodyPr>
            <a:normAutofit lnSpcReduction="10000"/>
          </a:bodyPr>
          <a:lstStyle/>
          <a:p>
            <a:pPr marL="0" indent="0">
              <a:buNone/>
            </a:pPr>
            <a:r>
              <a:rPr lang="en-US" sz="2400" dirty="0" smtClean="0"/>
              <a:t>Nonfiction</a:t>
            </a:r>
          </a:p>
          <a:p>
            <a:r>
              <a:rPr lang="en-US" sz="2400" dirty="0" smtClean="0"/>
              <a:t>“Do Cats Hear With Their Feet? Where Cats Come From, What We Know About Them, and What They Think About Us” by Jake Page</a:t>
            </a:r>
          </a:p>
          <a:p>
            <a:r>
              <a:rPr lang="en-US" sz="2400" dirty="0" smtClean="0"/>
              <a:t>“How to Speak Cat” by Alline Alexander Newman</a:t>
            </a:r>
          </a:p>
          <a:p>
            <a:r>
              <a:rPr lang="en-US" sz="2400" dirty="0" smtClean="0"/>
              <a:t>“Why Do Cats Meow” by Joan Holub</a:t>
            </a:r>
          </a:p>
          <a:p>
            <a:r>
              <a:rPr lang="en-US" sz="2400" dirty="0" smtClean="0"/>
              <a:t>“ Big Cats” by Seymour Simon</a:t>
            </a:r>
          </a:p>
          <a:p>
            <a:r>
              <a:rPr lang="en-US" sz="2400" u="sng" dirty="0" smtClean="0"/>
              <a:t>“Cat Mummies” by Kelly Trumble </a:t>
            </a:r>
          </a:p>
          <a:p>
            <a:r>
              <a:rPr lang="en-US" sz="2400" dirty="0" smtClean="0"/>
              <a:t>“Cat Poems” by Dave Crawley </a:t>
            </a:r>
            <a:endParaRPr lang="en-US" sz="2400" dirty="0"/>
          </a:p>
        </p:txBody>
      </p:sp>
      <p:sp>
        <p:nvSpPr>
          <p:cNvPr id="4" name="TextBox 3"/>
          <p:cNvSpPr txBox="1"/>
          <p:nvPr/>
        </p:nvSpPr>
        <p:spPr>
          <a:xfrm>
            <a:off x="7076315" y="1794680"/>
            <a:ext cx="4627956" cy="4893647"/>
          </a:xfrm>
          <a:prstGeom prst="rect">
            <a:avLst/>
          </a:prstGeom>
          <a:noFill/>
        </p:spPr>
        <p:txBody>
          <a:bodyPr wrap="square" rtlCol="0">
            <a:spAutoFit/>
          </a:bodyPr>
          <a:lstStyle/>
          <a:p>
            <a:r>
              <a:rPr lang="en-US" sz="2400" dirty="0" smtClean="0"/>
              <a:t>Fiction:</a:t>
            </a:r>
          </a:p>
          <a:p>
            <a:r>
              <a:rPr lang="en-US" sz="2400" dirty="0" smtClean="0"/>
              <a:t>“Have You Seen My Cat” by Eric Carle</a:t>
            </a:r>
          </a:p>
          <a:p>
            <a:r>
              <a:rPr lang="en-US" sz="2400" dirty="0" smtClean="0"/>
              <a:t>“The Cat in The Hat” by Dr. Seuss</a:t>
            </a:r>
          </a:p>
          <a:p>
            <a:r>
              <a:rPr lang="en-US" sz="2400" dirty="0" smtClean="0"/>
              <a:t>“Six Dinner Sid” by Inga Moore</a:t>
            </a:r>
          </a:p>
          <a:p>
            <a:r>
              <a:rPr lang="en-US" sz="2400" dirty="0" smtClean="0"/>
              <a:t>“Slinky Malinki” by Lynley Dodd</a:t>
            </a:r>
          </a:p>
          <a:p>
            <a:r>
              <a:rPr lang="en-US" sz="2400" dirty="0" smtClean="0"/>
              <a:t>“SkippyjonJones” by Judith Byron</a:t>
            </a:r>
          </a:p>
          <a:p>
            <a:r>
              <a:rPr lang="en-US" sz="2400" dirty="0" smtClean="0"/>
              <a:t>“If You Give a Cat a Cupcake” by Laura Joffe Numeroff</a:t>
            </a:r>
          </a:p>
          <a:p>
            <a:r>
              <a:rPr lang="en-US" sz="2400" dirty="0" smtClean="0"/>
              <a:t>“Splat the Cat: I Scream for Ice Cream by Rob Scotton</a:t>
            </a:r>
          </a:p>
          <a:p>
            <a:r>
              <a:rPr lang="en-US" sz="2400" dirty="0" smtClean="0"/>
              <a:t>“</a:t>
            </a:r>
            <a:r>
              <a:rPr lang="en-US" sz="2400" i="1" dirty="0" smtClean="0"/>
              <a:t>Pete the Cat: and his four Groovy Buttons</a:t>
            </a:r>
            <a:r>
              <a:rPr lang="en-US" sz="2400" dirty="0" smtClean="0"/>
              <a:t>” by James Dean </a:t>
            </a:r>
            <a:endParaRPr lang="en-US" sz="2400" dirty="0"/>
          </a:p>
        </p:txBody>
      </p:sp>
    </p:spTree>
    <p:extLst>
      <p:ext uri="{BB962C8B-B14F-4D97-AF65-F5344CB8AC3E}">
        <p14:creationId xmlns:p14="http://schemas.microsoft.com/office/powerpoint/2010/main" val="3905429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u="sng" dirty="0">
                <a:hlinkClick r:id="rId2"/>
              </a:rPr>
              <a:t>https://www.youtube.com/watch?v=VuHHitsFD5s</a:t>
            </a:r>
            <a:endParaRPr lang="en-US" dirty="0"/>
          </a:p>
          <a:p>
            <a:r>
              <a:rPr lang="en-US" u="sng" dirty="0">
                <a:hlinkClick r:id="rId3"/>
              </a:rPr>
              <a:t>https://www.youtube.com/watch?v=oHahWWw4rlI</a:t>
            </a:r>
            <a:endParaRPr lang="en-US" dirty="0"/>
          </a:p>
          <a:p>
            <a:r>
              <a:rPr lang="en-US" u="sng" dirty="0">
                <a:hlinkClick r:id="rId4"/>
              </a:rPr>
              <a:t>https://www.youtube.com/watch?v=m8RMv0tkwVk</a:t>
            </a:r>
            <a:r>
              <a:rPr lang="en-US" dirty="0"/>
              <a:t> </a:t>
            </a:r>
          </a:p>
          <a:p>
            <a:r>
              <a:rPr lang="en-US" u="sng" dirty="0">
                <a:hlinkClick r:id="rId4"/>
              </a:rPr>
              <a:t>https://</a:t>
            </a:r>
            <a:r>
              <a:rPr lang="en-US" u="sng" dirty="0" smtClean="0">
                <a:hlinkClick r:id="rId4"/>
              </a:rPr>
              <a:t>www.youtube.com/watch?v=m8RMv0tkwVk</a:t>
            </a:r>
            <a:endParaRPr lang="en-US" u="sng" dirty="0"/>
          </a:p>
          <a:p>
            <a:r>
              <a:rPr lang="en-US" dirty="0" smtClean="0">
                <a:hlinkClick r:id="rId5"/>
              </a:rPr>
              <a:t>https://www.youtube.com/watch?v=TC3c_KsN2Vs</a:t>
            </a:r>
            <a:r>
              <a:rPr lang="en-US" dirty="0" smtClean="0"/>
              <a:t> </a:t>
            </a:r>
          </a:p>
          <a:p>
            <a:r>
              <a:rPr lang="en-US" dirty="0" smtClean="0"/>
              <a:t>National Geography for Kids</a:t>
            </a:r>
          </a:p>
          <a:p>
            <a:r>
              <a:rPr lang="en-US" dirty="0" smtClean="0"/>
              <a:t>Koo </a:t>
            </a:r>
            <a:r>
              <a:rPr lang="en-US" dirty="0" err="1" smtClean="0"/>
              <a:t>Koo</a:t>
            </a:r>
            <a:r>
              <a:rPr lang="en-US" dirty="0" smtClean="0"/>
              <a:t> Kanga </a:t>
            </a:r>
            <a:r>
              <a:rPr lang="en-US" dirty="0" err="1" smtClean="0"/>
              <a:t>Roo</a:t>
            </a:r>
            <a:r>
              <a:rPr lang="en-US" smtClean="0"/>
              <a:t>  “Cat Party”</a:t>
            </a:r>
            <a:endParaRPr lang="en-US" dirty="0" smtClean="0"/>
          </a:p>
          <a:p>
            <a:pPr marL="0" indent="0">
              <a:buNone/>
            </a:pPr>
            <a:endParaRPr lang="en-US" dirty="0"/>
          </a:p>
        </p:txBody>
      </p:sp>
    </p:spTree>
    <p:extLst>
      <p:ext uri="{BB962C8B-B14F-4D97-AF65-F5344CB8AC3E}">
        <p14:creationId xmlns:p14="http://schemas.microsoft.com/office/powerpoint/2010/main" val="7378609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Grouping Patterns</a:t>
            </a:r>
            <a:endParaRPr lang="en-US" dirty="0"/>
          </a:p>
        </p:txBody>
      </p:sp>
      <p:sp>
        <p:nvSpPr>
          <p:cNvPr id="3" name="Content Placeholder 2"/>
          <p:cNvSpPr>
            <a:spLocks noGrp="1"/>
          </p:cNvSpPr>
          <p:nvPr>
            <p:ph idx="1"/>
          </p:nvPr>
        </p:nvSpPr>
        <p:spPr/>
        <p:txBody>
          <a:bodyPr/>
          <a:lstStyle/>
          <a:p>
            <a:r>
              <a:rPr lang="en-US" dirty="0" smtClean="0"/>
              <a:t>Whole Group</a:t>
            </a:r>
          </a:p>
          <a:p>
            <a:pPr lvl="1"/>
            <a:r>
              <a:rPr lang="en-US" dirty="0" smtClean="0"/>
              <a:t>Classroom discussions, P.E activities, </a:t>
            </a:r>
            <a:r>
              <a:rPr lang="en-US" dirty="0"/>
              <a:t>m</a:t>
            </a:r>
            <a:r>
              <a:rPr lang="en-US" dirty="0" smtClean="0"/>
              <a:t>usic activities, daily math, art activities, field trips, KWL chart, money cat, listening activities, reading activities</a:t>
            </a:r>
          </a:p>
          <a:p>
            <a:r>
              <a:rPr lang="en-US" dirty="0" smtClean="0"/>
              <a:t>Small Group</a:t>
            </a:r>
          </a:p>
          <a:p>
            <a:pPr lvl="1"/>
            <a:r>
              <a:rPr lang="en-US" dirty="0" smtClean="0"/>
              <a:t>Comprehension questions, reading, cat poems, </a:t>
            </a:r>
          </a:p>
          <a:p>
            <a:r>
              <a:rPr lang="en-US" dirty="0" smtClean="0"/>
              <a:t>Individual</a:t>
            </a:r>
          </a:p>
          <a:p>
            <a:pPr lvl="1"/>
            <a:r>
              <a:rPr lang="en-US" dirty="0" smtClean="0"/>
              <a:t>Reading, checking for comprehension</a:t>
            </a:r>
            <a:endParaRPr lang="en-US" dirty="0"/>
          </a:p>
        </p:txBody>
      </p:sp>
    </p:spTree>
    <p:extLst>
      <p:ext uri="{BB962C8B-B14F-4D97-AF65-F5344CB8AC3E}">
        <p14:creationId xmlns:p14="http://schemas.microsoft.com/office/powerpoint/2010/main" val="11702780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72024013"/>
              </p:ext>
            </p:extLst>
          </p:nvPr>
        </p:nvGraphicFramePr>
        <p:xfrm>
          <a:off x="838197" y="294005"/>
          <a:ext cx="10515603" cy="6131560"/>
        </p:xfrm>
        <a:graphic>
          <a:graphicData uri="http://schemas.openxmlformats.org/drawingml/2006/table">
            <a:tbl>
              <a:tblPr firstRow="1" bandRow="1">
                <a:tableStyleId>{5C22544A-7EE6-4342-B048-85BDC9FD1C3A}</a:tableStyleId>
              </a:tblPr>
              <a:tblGrid>
                <a:gridCol w="1356363"/>
                <a:gridCol w="1648095"/>
                <a:gridCol w="1502229"/>
                <a:gridCol w="1502229"/>
                <a:gridCol w="1502229"/>
                <a:gridCol w="1502229"/>
                <a:gridCol w="1502229"/>
              </a:tblGrid>
              <a:tr h="370840">
                <a:tc>
                  <a:txBody>
                    <a:bodyPr/>
                    <a:lstStyle/>
                    <a:p>
                      <a:r>
                        <a:rPr lang="en-US" dirty="0" smtClean="0"/>
                        <a:t>Time</a:t>
                      </a:r>
                      <a:endParaRPr lang="en-US" dirty="0"/>
                    </a:p>
                  </a:txBody>
                  <a:tcPr/>
                </a:tc>
                <a:tc>
                  <a:txBody>
                    <a:bodyPr/>
                    <a:lstStyle/>
                    <a:p>
                      <a:r>
                        <a:rPr lang="en-US" dirty="0" smtClean="0"/>
                        <a:t>Subject</a:t>
                      </a:r>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c>
                  <a:txBody>
                    <a:bodyPr/>
                    <a:lstStyle/>
                    <a:p>
                      <a:r>
                        <a:rPr lang="en-US" dirty="0" smtClean="0"/>
                        <a:t>Friday</a:t>
                      </a:r>
                      <a:endParaRPr lang="en-US" dirty="0"/>
                    </a:p>
                  </a:txBody>
                  <a:tcPr/>
                </a:tc>
              </a:tr>
              <a:tr h="370840">
                <a:tc>
                  <a:txBody>
                    <a:bodyPr/>
                    <a:lstStyle/>
                    <a:p>
                      <a:r>
                        <a:rPr lang="en-US" dirty="0" smtClean="0"/>
                        <a:t>Morning</a:t>
                      </a:r>
                      <a:endParaRPr lang="en-US" dirty="0"/>
                    </a:p>
                  </a:txBody>
                  <a:tcPr/>
                </a:tc>
                <a:tc>
                  <a:txBody>
                    <a:bodyPr/>
                    <a:lstStyle/>
                    <a:p>
                      <a:r>
                        <a:rPr lang="en-US" dirty="0" smtClean="0"/>
                        <a:t>Math</a:t>
                      </a:r>
                      <a:endParaRPr lang="en-US" dirty="0"/>
                    </a:p>
                  </a:txBody>
                  <a:tcPr/>
                </a:tc>
                <a:tc>
                  <a:txBody>
                    <a:bodyPr/>
                    <a:lstStyle/>
                    <a:p>
                      <a:r>
                        <a:rPr lang="en-US" dirty="0" smtClean="0"/>
                        <a:t>Money Cat</a:t>
                      </a:r>
                    </a:p>
                    <a:p>
                      <a:r>
                        <a:rPr lang="en-US" dirty="0" smtClean="0"/>
                        <a:t>Hungry</a:t>
                      </a:r>
                      <a:r>
                        <a:rPr lang="en-US" baseline="0" dirty="0" smtClean="0"/>
                        <a:t> Cat Leroy </a:t>
                      </a:r>
                      <a:endParaRPr lang="en-US" dirty="0" smtClean="0"/>
                    </a:p>
                    <a:p>
                      <a:endParaRPr lang="en-US" dirty="0"/>
                    </a:p>
                  </a:txBody>
                  <a:tcPr/>
                </a:tc>
                <a:tc>
                  <a:txBody>
                    <a:bodyPr/>
                    <a:lstStyle/>
                    <a:p>
                      <a:r>
                        <a:rPr lang="en-US" dirty="0" smtClean="0"/>
                        <a:t>Money Cat</a:t>
                      </a:r>
                    </a:p>
                    <a:p>
                      <a:r>
                        <a:rPr lang="en-US" dirty="0" smtClean="0"/>
                        <a:t>Geometric Shapes</a:t>
                      </a:r>
                      <a:endParaRPr lang="en-US" dirty="0"/>
                    </a:p>
                  </a:txBody>
                  <a:tcPr/>
                </a:tc>
                <a:tc>
                  <a:txBody>
                    <a:bodyPr/>
                    <a:lstStyle/>
                    <a:p>
                      <a:r>
                        <a:rPr lang="en-US" dirty="0" smtClean="0"/>
                        <a:t>Money Cat</a:t>
                      </a:r>
                    </a:p>
                    <a:p>
                      <a:r>
                        <a:rPr lang="en-US" dirty="0" smtClean="0"/>
                        <a:t>Cat Story Problems</a:t>
                      </a:r>
                      <a:endParaRPr lang="en-US" dirty="0"/>
                    </a:p>
                  </a:txBody>
                  <a:tcPr/>
                </a:tc>
                <a:tc>
                  <a:txBody>
                    <a:bodyPr/>
                    <a:lstStyle/>
                    <a:p>
                      <a:r>
                        <a:rPr lang="en-US" dirty="0" smtClean="0"/>
                        <a:t>Money Cat</a:t>
                      </a:r>
                    </a:p>
                    <a:p>
                      <a:r>
                        <a:rPr lang="en-US" dirty="0" smtClean="0"/>
                        <a:t>Addition and Subtraction tables</a:t>
                      </a:r>
                      <a:endParaRPr lang="en-US" dirty="0"/>
                    </a:p>
                  </a:txBody>
                  <a:tcPr/>
                </a:tc>
                <a:tc>
                  <a:txBody>
                    <a:bodyPr/>
                    <a:lstStyle/>
                    <a:p>
                      <a:r>
                        <a:rPr lang="en-US" dirty="0" smtClean="0"/>
                        <a:t>Money Cat</a:t>
                      </a:r>
                    </a:p>
                    <a:p>
                      <a:r>
                        <a:rPr lang="en-US" dirty="0" smtClean="0"/>
                        <a:t>Classify</a:t>
                      </a:r>
                      <a:r>
                        <a:rPr lang="en-US" baseline="0" dirty="0" smtClean="0"/>
                        <a:t> weight and length</a:t>
                      </a:r>
                      <a:endParaRPr lang="en-US" dirty="0"/>
                    </a:p>
                  </a:txBody>
                  <a:tcPr/>
                </a:tc>
              </a:tr>
              <a:tr h="370840">
                <a:tc>
                  <a:txBody>
                    <a:bodyPr/>
                    <a:lstStyle/>
                    <a:p>
                      <a:endParaRPr lang="en-US" dirty="0"/>
                    </a:p>
                  </a:txBody>
                  <a:tcPr/>
                </a:tc>
                <a:tc>
                  <a:txBody>
                    <a:bodyPr/>
                    <a:lstStyle/>
                    <a:p>
                      <a:r>
                        <a:rPr lang="en-US" dirty="0" smtClean="0"/>
                        <a:t>Science</a:t>
                      </a:r>
                      <a:endParaRPr lang="en-US" dirty="0"/>
                    </a:p>
                  </a:txBody>
                  <a:tcPr/>
                </a:tc>
                <a:tc>
                  <a:txBody>
                    <a:bodyPr/>
                    <a:lstStyle/>
                    <a:p>
                      <a:r>
                        <a:rPr lang="en-US" dirty="0" smtClean="0"/>
                        <a:t>Learn Species and habitats</a:t>
                      </a:r>
                      <a:endParaRPr lang="en-US" dirty="0"/>
                    </a:p>
                  </a:txBody>
                  <a:tcPr/>
                </a:tc>
                <a:tc>
                  <a:txBody>
                    <a:bodyPr/>
                    <a:lstStyle/>
                    <a:p>
                      <a:r>
                        <a:rPr lang="en-US" dirty="0" smtClean="0"/>
                        <a:t>Watch</a:t>
                      </a:r>
                      <a:r>
                        <a:rPr lang="en-US" baseline="0" dirty="0" smtClean="0"/>
                        <a:t> Animal Atlas</a:t>
                      </a:r>
                      <a:endParaRPr lang="en-US" dirty="0"/>
                    </a:p>
                  </a:txBody>
                  <a:tcPr/>
                </a:tc>
                <a:tc>
                  <a:txBody>
                    <a:bodyPr/>
                    <a:lstStyle/>
                    <a:p>
                      <a:r>
                        <a:rPr lang="en-US" dirty="0" smtClean="0"/>
                        <a:t>Form questions for zoo visit</a:t>
                      </a:r>
                      <a:endParaRPr lang="en-US" dirty="0"/>
                    </a:p>
                  </a:txBody>
                  <a:tcPr/>
                </a:tc>
                <a:tc>
                  <a:txBody>
                    <a:bodyPr/>
                    <a:lstStyle/>
                    <a:p>
                      <a:r>
                        <a:rPr lang="en-US" dirty="0" smtClean="0"/>
                        <a:t>Visit zoo</a:t>
                      </a:r>
                      <a:endParaRPr lang="en-US" dirty="0"/>
                    </a:p>
                  </a:txBody>
                  <a:tcPr/>
                </a:tc>
                <a:tc>
                  <a:txBody>
                    <a:bodyPr/>
                    <a:lstStyle/>
                    <a:p>
                      <a:r>
                        <a:rPr lang="en-US" dirty="0" smtClean="0"/>
                        <a:t>Compare and contrast</a:t>
                      </a:r>
                      <a:r>
                        <a:rPr lang="en-US" baseline="0" dirty="0" smtClean="0"/>
                        <a:t> habitats</a:t>
                      </a:r>
                      <a:endParaRPr lang="en-US" dirty="0"/>
                    </a:p>
                  </a:txBody>
                  <a:tcPr/>
                </a:tc>
              </a:tr>
              <a:tr h="370840">
                <a:tc>
                  <a:txBody>
                    <a:bodyPr/>
                    <a:lstStyle/>
                    <a:p>
                      <a:endParaRPr lang="en-US" dirty="0"/>
                    </a:p>
                  </a:txBody>
                  <a:tcPr/>
                </a:tc>
                <a:tc>
                  <a:txBody>
                    <a:bodyPr/>
                    <a:lstStyle/>
                    <a:p>
                      <a:r>
                        <a:rPr lang="en-US" dirty="0" smtClean="0"/>
                        <a:t>P.E</a:t>
                      </a:r>
                    </a:p>
                  </a:txBody>
                  <a:tcPr/>
                </a:tc>
                <a:tc>
                  <a:txBody>
                    <a:bodyPr/>
                    <a:lstStyle/>
                    <a:p>
                      <a:r>
                        <a:rPr lang="en-US" dirty="0" smtClean="0"/>
                        <a:t>Cat Party </a:t>
                      </a:r>
                      <a:endParaRPr lang="en-US" dirty="0"/>
                    </a:p>
                  </a:txBody>
                  <a:tcPr/>
                </a:tc>
                <a:tc>
                  <a:txBody>
                    <a:bodyPr/>
                    <a:lstStyle/>
                    <a:p>
                      <a:endParaRPr lang="en-US" dirty="0"/>
                    </a:p>
                  </a:txBody>
                  <a:tcPr/>
                </a:tc>
                <a:tc>
                  <a:txBody>
                    <a:bodyPr/>
                    <a:lstStyle/>
                    <a:p>
                      <a:r>
                        <a:rPr lang="en-US" dirty="0" smtClean="0"/>
                        <a:t>Cat Jump High</a:t>
                      </a:r>
                      <a:endParaRPr lang="en-US" dirty="0"/>
                    </a:p>
                  </a:txBody>
                  <a:tcPr/>
                </a:tc>
                <a:tc>
                  <a:txBody>
                    <a:bodyPr/>
                    <a:lstStyle/>
                    <a:p>
                      <a:endParaRPr lang="en-US" dirty="0"/>
                    </a:p>
                  </a:txBody>
                  <a:tcPr/>
                </a:tc>
                <a:tc>
                  <a:txBody>
                    <a:bodyPr/>
                    <a:lstStyle/>
                    <a:p>
                      <a:r>
                        <a:rPr lang="en-US" dirty="0" smtClean="0"/>
                        <a:t>Cat Jump</a:t>
                      </a:r>
                      <a:r>
                        <a:rPr lang="en-US" baseline="0" dirty="0" smtClean="0"/>
                        <a:t> Far</a:t>
                      </a:r>
                      <a:endParaRPr lang="en-US" dirty="0"/>
                    </a:p>
                  </a:txBody>
                  <a:tcPr/>
                </a:tc>
              </a:tr>
              <a:tr h="370840">
                <a:tc>
                  <a:txBody>
                    <a:bodyPr/>
                    <a:lstStyle/>
                    <a:p>
                      <a:endParaRPr lang="en-US" dirty="0"/>
                    </a:p>
                  </a:txBody>
                  <a:tcPr/>
                </a:tc>
                <a:tc>
                  <a:txBody>
                    <a:bodyPr/>
                    <a:lstStyle/>
                    <a:p>
                      <a:r>
                        <a:rPr lang="en-US" dirty="0" smtClean="0"/>
                        <a:t>Social Studies</a:t>
                      </a:r>
                      <a:endParaRPr lang="en-US" dirty="0"/>
                    </a:p>
                  </a:txBody>
                  <a:tcPr/>
                </a:tc>
                <a:tc>
                  <a:txBody>
                    <a:bodyPr/>
                    <a:lstStyle/>
                    <a:p>
                      <a:r>
                        <a:rPr lang="en-US" dirty="0" smtClean="0"/>
                        <a:t>KWL Chart-</a:t>
                      </a:r>
                      <a:r>
                        <a:rPr lang="en-US" baseline="0" dirty="0" smtClean="0"/>
                        <a:t> Big Cats</a:t>
                      </a:r>
                      <a:endParaRPr lang="en-US" dirty="0"/>
                    </a:p>
                  </a:txBody>
                  <a:tcPr/>
                </a:tc>
                <a:tc>
                  <a:txBody>
                    <a:bodyPr/>
                    <a:lstStyle/>
                    <a:p>
                      <a:r>
                        <a:rPr lang="en-US" dirty="0" smtClean="0"/>
                        <a:t>Countries of Origin- Big Cats</a:t>
                      </a:r>
                      <a:endParaRPr lang="en-US" dirty="0"/>
                    </a:p>
                  </a:txBody>
                  <a:tcPr/>
                </a:tc>
                <a:tc>
                  <a:txBody>
                    <a:bodyPr/>
                    <a:lstStyle/>
                    <a:p>
                      <a:r>
                        <a:rPr lang="en-US" dirty="0" smtClean="0"/>
                        <a:t>Visualize habitats</a:t>
                      </a:r>
                    </a:p>
                    <a:p>
                      <a:r>
                        <a:rPr lang="en-US" dirty="0" smtClean="0"/>
                        <a:t>Habitat- Big Cats Activity</a:t>
                      </a:r>
                      <a:endParaRPr lang="en-US" dirty="0"/>
                    </a:p>
                  </a:txBody>
                  <a:tcPr/>
                </a:tc>
                <a:tc>
                  <a:txBody>
                    <a:bodyPr/>
                    <a:lstStyle/>
                    <a:p>
                      <a:r>
                        <a:rPr lang="en-US" dirty="0" smtClean="0"/>
                        <a:t>Visit</a:t>
                      </a:r>
                      <a:r>
                        <a:rPr lang="en-US" baseline="0" dirty="0" smtClean="0"/>
                        <a:t> Zoo</a:t>
                      </a:r>
                      <a:endParaRPr lang="en-US" dirty="0"/>
                    </a:p>
                  </a:txBody>
                  <a:tcPr/>
                </a:tc>
                <a:tc>
                  <a:txBody>
                    <a:bodyPr/>
                    <a:lstStyle/>
                    <a:p>
                      <a:r>
                        <a:rPr lang="en-US" dirty="0" smtClean="0"/>
                        <a:t>Illustrate best habitat</a:t>
                      </a:r>
                      <a:endParaRPr lang="en-US" dirty="0"/>
                    </a:p>
                  </a:txBody>
                  <a:tcPr/>
                </a:tc>
              </a:tr>
              <a:tr h="370840">
                <a:tc>
                  <a:txBody>
                    <a:bodyPr/>
                    <a:lstStyle/>
                    <a:p>
                      <a:r>
                        <a:rPr lang="en-US" dirty="0" smtClean="0"/>
                        <a:t>Afternoon</a:t>
                      </a:r>
                      <a:endParaRPr lang="en-US" dirty="0"/>
                    </a:p>
                  </a:txBody>
                  <a:tcPr/>
                </a:tc>
                <a:tc>
                  <a:txBody>
                    <a:bodyPr/>
                    <a:lstStyle/>
                    <a:p>
                      <a:r>
                        <a:rPr lang="en-US" dirty="0" smtClean="0"/>
                        <a:t>Language Arts</a:t>
                      </a:r>
                      <a:endParaRPr lang="en-US" dirty="0"/>
                    </a:p>
                  </a:txBody>
                  <a:tcPr/>
                </a:tc>
                <a:tc>
                  <a:txBody>
                    <a:bodyPr/>
                    <a:lstStyle/>
                    <a:p>
                      <a:r>
                        <a:rPr lang="en-US" dirty="0" smtClean="0"/>
                        <a:t>Create</a:t>
                      </a:r>
                      <a:r>
                        <a:rPr lang="en-US" baseline="0" dirty="0" smtClean="0"/>
                        <a:t> wall of terms</a:t>
                      </a:r>
                    </a:p>
                    <a:p>
                      <a:endParaRPr lang="en-US" dirty="0"/>
                    </a:p>
                  </a:txBody>
                  <a:tcPr/>
                </a:tc>
                <a:tc>
                  <a:txBody>
                    <a:bodyPr/>
                    <a:lstStyle/>
                    <a:p>
                      <a:r>
                        <a:rPr lang="en-US" dirty="0" smtClean="0"/>
                        <a:t>Create Cat Poems</a:t>
                      </a:r>
                      <a:endParaRPr lang="en-US" dirty="0"/>
                    </a:p>
                  </a:txBody>
                  <a:tcPr/>
                </a:tc>
                <a:tc>
                  <a:txBody>
                    <a:bodyPr/>
                    <a:lstStyle/>
                    <a:p>
                      <a:r>
                        <a:rPr lang="en-US" dirty="0" smtClean="0"/>
                        <a:t>Read Cat Mummies- journal</a:t>
                      </a:r>
                      <a:endParaRPr lang="en-US" dirty="0"/>
                    </a:p>
                  </a:txBody>
                  <a:tcPr/>
                </a:tc>
                <a:tc>
                  <a:txBody>
                    <a:bodyPr/>
                    <a:lstStyle/>
                    <a:p>
                      <a:r>
                        <a:rPr lang="en-US" dirty="0" smtClean="0"/>
                        <a:t>Share</a:t>
                      </a:r>
                      <a:r>
                        <a:rPr lang="en-US" baseline="0" dirty="0" smtClean="0"/>
                        <a:t> cat poems</a:t>
                      </a:r>
                      <a:endParaRPr lang="en-US" dirty="0"/>
                    </a:p>
                  </a:txBody>
                  <a:tcPr/>
                </a:tc>
                <a:tc>
                  <a:txBody>
                    <a:bodyPr/>
                    <a:lstStyle/>
                    <a:p>
                      <a:r>
                        <a:rPr lang="en-US" dirty="0" smtClean="0"/>
                        <a:t>1</a:t>
                      </a:r>
                      <a:r>
                        <a:rPr lang="en-US" baseline="30000" dirty="0" smtClean="0"/>
                        <a:t>st</a:t>
                      </a:r>
                      <a:r>
                        <a:rPr lang="en-US" dirty="0" smtClean="0"/>
                        <a:t> cat in space</a:t>
                      </a:r>
                      <a:r>
                        <a:rPr lang="en-US" baseline="0" dirty="0" smtClean="0"/>
                        <a:t> activity</a:t>
                      </a:r>
                      <a:endParaRPr lang="en-US" dirty="0"/>
                    </a:p>
                  </a:txBody>
                  <a:tcPr/>
                </a:tc>
              </a:tr>
              <a:tr h="370840">
                <a:tc>
                  <a:txBody>
                    <a:bodyPr/>
                    <a:lstStyle/>
                    <a:p>
                      <a:endParaRPr lang="en-US" dirty="0"/>
                    </a:p>
                  </a:txBody>
                  <a:tcPr/>
                </a:tc>
                <a:tc>
                  <a:txBody>
                    <a:bodyPr/>
                    <a:lstStyle/>
                    <a:p>
                      <a:r>
                        <a:rPr lang="en-US" dirty="0" smtClean="0"/>
                        <a:t>Art Music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Creating Cat Sounds</a:t>
                      </a:r>
                    </a:p>
                    <a:p>
                      <a:endParaRPr lang="en-US" dirty="0"/>
                    </a:p>
                  </a:txBody>
                  <a:tcPr/>
                </a:tc>
                <a:tc>
                  <a:txBody>
                    <a:bodyPr/>
                    <a:lstStyle/>
                    <a:p>
                      <a:endParaRPr lang="en-US" dirty="0"/>
                    </a:p>
                  </a:txBody>
                  <a:tcPr/>
                </a:tc>
                <a:tc>
                  <a:txBody>
                    <a:bodyPr/>
                    <a:lstStyle/>
                    <a:p>
                      <a:r>
                        <a:rPr lang="en-US" dirty="0" smtClean="0"/>
                        <a:t>Create Cat Mask</a:t>
                      </a:r>
                      <a:endParaRPr lang="en-US" dirty="0"/>
                    </a:p>
                  </a:txBody>
                  <a:tcPr/>
                </a:tc>
                <a:tc>
                  <a:txBody>
                    <a:bodyPr/>
                    <a:lstStyle/>
                    <a:p>
                      <a:endParaRPr lang="en-US" dirty="0"/>
                    </a:p>
                  </a:txBody>
                  <a:tcPr/>
                </a:tc>
                <a:tc>
                  <a:txBody>
                    <a:bodyPr/>
                    <a:lstStyle/>
                    <a:p>
                      <a:r>
                        <a:rPr lang="en-US" dirty="0" smtClean="0"/>
                        <a:t>Create Habitat</a:t>
                      </a:r>
                      <a:endParaRPr lang="en-US" dirty="0"/>
                    </a:p>
                  </a:txBody>
                  <a:tcPr/>
                </a:tc>
              </a:tr>
            </a:tbl>
          </a:graphicData>
        </a:graphic>
      </p:graphicFrame>
    </p:spTree>
    <p:extLst>
      <p:ext uri="{BB962C8B-B14F-4D97-AF65-F5344CB8AC3E}">
        <p14:creationId xmlns:p14="http://schemas.microsoft.com/office/powerpoint/2010/main" val="2995440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t>
            </a:r>
            <a:endParaRPr lang="en-US" dirty="0"/>
          </a:p>
        </p:txBody>
      </p:sp>
      <p:sp>
        <p:nvSpPr>
          <p:cNvPr id="3" name="Content Placeholder 2"/>
          <p:cNvSpPr>
            <a:spLocks noGrp="1"/>
          </p:cNvSpPr>
          <p:nvPr>
            <p:ph idx="1"/>
          </p:nvPr>
        </p:nvSpPr>
        <p:spPr/>
        <p:txBody>
          <a:bodyPr/>
          <a:lstStyle/>
          <a:p>
            <a:r>
              <a:rPr lang="en-US" dirty="0" smtClean="0"/>
              <a:t>Informal Assessment</a:t>
            </a:r>
          </a:p>
          <a:p>
            <a:r>
              <a:rPr lang="en-US" dirty="0" smtClean="0"/>
              <a:t>Asking questions to check students understanding</a:t>
            </a:r>
          </a:p>
          <a:p>
            <a:r>
              <a:rPr lang="en-US" dirty="0" smtClean="0"/>
              <a:t>Informal and formal assessments</a:t>
            </a:r>
          </a:p>
          <a:p>
            <a:r>
              <a:rPr lang="en-US" dirty="0" smtClean="0"/>
              <a:t>KWL Chart</a:t>
            </a:r>
          </a:p>
          <a:p>
            <a:r>
              <a:rPr lang="en-US" dirty="0" smtClean="0"/>
              <a:t>Large and small group participation </a:t>
            </a:r>
          </a:p>
          <a:p>
            <a:r>
              <a:rPr lang="en-US" dirty="0" smtClean="0"/>
              <a:t>Turn and talk discussions </a:t>
            </a:r>
          </a:p>
          <a:p>
            <a:r>
              <a:rPr lang="en-US" dirty="0" smtClean="0"/>
              <a:t>Comprehension questions throughout the reading activities</a:t>
            </a:r>
          </a:p>
        </p:txBody>
      </p:sp>
    </p:spTree>
    <p:extLst>
      <p:ext uri="{BB962C8B-B14F-4D97-AF65-F5344CB8AC3E}">
        <p14:creationId xmlns:p14="http://schemas.microsoft.com/office/powerpoint/2010/main" val="407345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Study</a:t>
            </a:r>
            <a:endParaRPr lang="en-US" dirty="0"/>
          </a:p>
        </p:txBody>
      </p:sp>
      <p:sp>
        <p:nvSpPr>
          <p:cNvPr id="3" name="Content Placeholder 2"/>
          <p:cNvSpPr>
            <a:spLocks noGrp="1"/>
          </p:cNvSpPr>
          <p:nvPr>
            <p:ph idx="1"/>
          </p:nvPr>
        </p:nvSpPr>
        <p:spPr/>
        <p:txBody>
          <a:bodyPr/>
          <a:lstStyle/>
          <a:p>
            <a:r>
              <a:rPr lang="en-US" dirty="0" smtClean="0"/>
              <a:t>Students will learn about cats and various species of cats through a thematic study. This unit will integrate math, science, social studies, music, art, and physical education with language arts.</a:t>
            </a:r>
          </a:p>
          <a:p>
            <a:r>
              <a:rPr lang="en-US" dirty="0" smtClean="0"/>
              <a:t>Students will learn characteristics of cats such as: where all different species of cats live, what they eat, their appearance, etc. </a:t>
            </a:r>
            <a:endParaRPr lang="en-US" dirty="0"/>
          </a:p>
        </p:txBody>
      </p:sp>
    </p:spTree>
    <p:extLst>
      <p:ext uri="{BB962C8B-B14F-4D97-AF65-F5344CB8AC3E}">
        <p14:creationId xmlns:p14="http://schemas.microsoft.com/office/powerpoint/2010/main" val="3514060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105"/>
            <a:ext cx="10515600" cy="709295"/>
          </a:xfrm>
        </p:spPr>
        <p:txBody>
          <a:bodyPr>
            <a:normAutofit fontScale="90000"/>
          </a:bodyPr>
          <a:lstStyle/>
          <a:p>
            <a:r>
              <a:rPr lang="en-US" dirty="0" smtClean="0"/>
              <a:t>Math Activities</a:t>
            </a:r>
            <a:endParaRPr lang="en-US" dirty="0"/>
          </a:p>
        </p:txBody>
      </p:sp>
      <p:sp>
        <p:nvSpPr>
          <p:cNvPr id="3" name="Content Placeholder 2"/>
          <p:cNvSpPr>
            <a:spLocks noGrp="1"/>
          </p:cNvSpPr>
          <p:nvPr>
            <p:ph idx="1"/>
          </p:nvPr>
        </p:nvSpPr>
        <p:spPr>
          <a:xfrm>
            <a:off x="297180" y="2210937"/>
            <a:ext cx="11056620" cy="4189864"/>
          </a:xfrm>
        </p:spPr>
        <p:txBody>
          <a:bodyPr>
            <a:normAutofit fontScale="92500" lnSpcReduction="10000"/>
          </a:bodyPr>
          <a:lstStyle/>
          <a:p>
            <a:r>
              <a:rPr lang="en-US" dirty="0" smtClean="0"/>
              <a:t>Students will compare various species of cats and classify them by: how much they weigh, height, length, etc.</a:t>
            </a:r>
          </a:p>
          <a:p>
            <a:r>
              <a:rPr lang="en-US" dirty="0" smtClean="0"/>
              <a:t>Each day one student will deposit either a penny, nickel, or dime, in a “money cat” piggybank and then write down the change deposited on a corresponding sheet in the front of the class. At the end of each week the students will infer how much change is deposited at the end of the week. </a:t>
            </a:r>
          </a:p>
          <a:p>
            <a:r>
              <a:rPr lang="en-US" dirty="0" smtClean="0"/>
              <a:t>Students will be given a math problem about the hungry cat Leroy. Each student will solve adding and subtracting numbers in between 1-100. </a:t>
            </a:r>
          </a:p>
          <a:p>
            <a:r>
              <a:rPr lang="en-US" dirty="0" smtClean="0"/>
              <a:t>Students will have to create various geometric shapes on a geo-board and complete worksheet</a:t>
            </a:r>
          </a:p>
          <a:p>
            <a:r>
              <a:rPr lang="en-US" dirty="0" smtClean="0"/>
              <a:t>Cat story problem worksheets. Students will complete story problems which involve the adding and subtracting numbers in-between 1-100</a:t>
            </a:r>
          </a:p>
          <a:p>
            <a:r>
              <a:rPr lang="en-US" dirty="0" smtClean="0"/>
              <a:t>Addition and subtraction tables. Students will complete addition and subtraction tables using goldfish crackers</a:t>
            </a:r>
          </a:p>
          <a:p>
            <a:endParaRPr lang="en-US" dirty="0" smtClean="0"/>
          </a:p>
        </p:txBody>
      </p:sp>
    </p:spTree>
    <p:extLst>
      <p:ext uri="{BB962C8B-B14F-4D97-AF65-F5344CB8AC3E}">
        <p14:creationId xmlns:p14="http://schemas.microsoft.com/office/powerpoint/2010/main" val="3776172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Standards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u="sng" dirty="0" smtClean="0"/>
              <a:t>Math Standards:</a:t>
            </a:r>
          </a:p>
          <a:p>
            <a:pPr marL="0" indent="0">
              <a:buNone/>
            </a:pPr>
            <a:r>
              <a:rPr lang="en-US" dirty="0" smtClean="0"/>
              <a:t>2.OA.1 Use addition and subtraction within 100 to solve one- and two-step word problems involving situations of adding to, taking from, putting together, taking apart, and comparing, with unknowns in all positions, e.g., by using drawings and equations with a symbol for the unknown number to represent the problem.</a:t>
            </a:r>
          </a:p>
          <a:p>
            <a:pPr marL="0" indent="0">
              <a:buNone/>
            </a:pPr>
            <a:r>
              <a:rPr lang="en-US" dirty="0" smtClean="0"/>
              <a:t>2.MD.5 Use addition and subtraction within 100 to solve word problems involving lengths that are given in the same units, e.g., by using drawings (such as drawings of rulers) and equations with a symbol for the unknown number to represent the problem. </a:t>
            </a:r>
          </a:p>
          <a:p>
            <a:pPr marL="0" indent="0">
              <a:buNone/>
            </a:pPr>
            <a:r>
              <a:rPr lang="en-US" dirty="0" smtClean="0"/>
              <a:t>2.MD.8 Solve word problems involving dollar bills, quarters, dimes, nickels, and pennies, using $ and ¢ symbols appropriately. Example: If you have 2 dimes and 3 pennies, how many cents do you have? </a:t>
            </a:r>
          </a:p>
          <a:p>
            <a:pPr marL="0" indent="0">
              <a:buNone/>
            </a:pPr>
            <a:r>
              <a:rPr lang="en-US" dirty="0" smtClean="0"/>
              <a:t>2.G.1 Drawing, folding paper, graph paper, or overlaying pattern blocks </a:t>
            </a:r>
          </a:p>
          <a:p>
            <a:endParaRPr lang="en-US" dirty="0"/>
          </a:p>
        </p:txBody>
      </p:sp>
    </p:spTree>
    <p:extLst>
      <p:ext uri="{BB962C8B-B14F-4D97-AF65-F5344CB8AC3E}">
        <p14:creationId xmlns:p14="http://schemas.microsoft.com/office/powerpoint/2010/main" val="3843138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Activities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Students will learn about how different species of cats adapt to their environment in order to survive (i.e. a tigers stripes, a cheetahs speed)</a:t>
            </a:r>
          </a:p>
          <a:p>
            <a:r>
              <a:rPr lang="en-US" dirty="0" smtClean="0"/>
              <a:t>Students will depict  the different types of species of cats by watching the “Big cats, Wild cats, Kitty Cats” (Animal Atlas ) on YouTube</a:t>
            </a:r>
          </a:p>
          <a:p>
            <a:r>
              <a:rPr lang="en-US" dirty="0" smtClean="0"/>
              <a:t>Students after visiting the zoo will compare and contrast their natural habitat with the zoo habitat (i.e. how does the cat adapt to the four seasons)</a:t>
            </a:r>
          </a:p>
          <a:p>
            <a:pPr marL="0" indent="0">
              <a:buNone/>
            </a:pPr>
            <a:r>
              <a:rPr lang="en-US" u="sng" dirty="0" smtClean="0"/>
              <a:t>Standards:</a:t>
            </a:r>
          </a:p>
          <a:p>
            <a:r>
              <a:rPr lang="en-US" dirty="0" smtClean="0"/>
              <a:t>2.2.1. Ask questions and seek answers about the world (e.g., Why do we have seasons?)</a:t>
            </a:r>
          </a:p>
          <a:p>
            <a:r>
              <a:rPr lang="en-US" dirty="0" smtClean="0"/>
              <a:t>2.4.2. Identify various things that are found in different environments (e.g., cactus, lizard – desert; shark, coral- ocean) </a:t>
            </a:r>
          </a:p>
          <a:p>
            <a:r>
              <a:rPr lang="en-US" dirty="0" smtClean="0"/>
              <a:t>2.5.1. Describe the patterns and characteristics of the four seasons, and how these changes in weather influence plant, animal, and human activities. </a:t>
            </a:r>
          </a:p>
          <a:p>
            <a:endParaRPr lang="en-US" dirty="0"/>
          </a:p>
        </p:txBody>
      </p:sp>
    </p:spTree>
    <p:extLst>
      <p:ext uri="{BB962C8B-B14F-4D97-AF65-F5344CB8AC3E}">
        <p14:creationId xmlns:p14="http://schemas.microsoft.com/office/powerpoint/2010/main" val="202349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Studies Activities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Students will attach a different species of cats cutout to its country or continent of origin. </a:t>
            </a:r>
          </a:p>
          <a:p>
            <a:r>
              <a:rPr lang="en-US" dirty="0" smtClean="0"/>
              <a:t>Students will then depict the habitat of that big cat.</a:t>
            </a:r>
          </a:p>
          <a:p>
            <a:r>
              <a:rPr lang="en-US" dirty="0" smtClean="0"/>
              <a:t>Students will create a KWL chart about big cats.</a:t>
            </a:r>
          </a:p>
          <a:p>
            <a:r>
              <a:rPr lang="en-US" dirty="0" smtClean="0"/>
              <a:t>Students will visit the zoo on a field trip and visit with the big cat zoo keeper.</a:t>
            </a:r>
          </a:p>
          <a:p>
            <a:r>
              <a:rPr lang="en-US" dirty="0" smtClean="0"/>
              <a:t>Students will illustrate examples of the “best habitat” </a:t>
            </a:r>
            <a:endParaRPr lang="en-US" dirty="0"/>
          </a:p>
          <a:p>
            <a:pPr marL="0" indent="0">
              <a:buNone/>
            </a:pPr>
            <a:r>
              <a:rPr lang="en-US" u="sng" dirty="0" smtClean="0"/>
              <a:t>Standards:</a:t>
            </a:r>
          </a:p>
          <a:p>
            <a:r>
              <a:rPr lang="en-US" dirty="0" smtClean="0"/>
              <a:t>2.1.2 Apply map skills (i.e., cardinal directions, map key, symbols)  to read a simple map </a:t>
            </a:r>
          </a:p>
          <a:p>
            <a:r>
              <a:rPr lang="en-US" dirty="0" smtClean="0"/>
              <a:t>1.5.1 Identify Earth’s geographical landforms (e.g., islands, mountains, plains, hills, bodies of water)</a:t>
            </a:r>
            <a:endParaRPr lang="en-US" dirty="0"/>
          </a:p>
        </p:txBody>
      </p:sp>
    </p:spTree>
    <p:extLst>
      <p:ext uri="{BB962C8B-B14F-4D97-AF65-F5344CB8AC3E}">
        <p14:creationId xmlns:p14="http://schemas.microsoft.com/office/powerpoint/2010/main" val="403827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
            <a:ext cx="10515600" cy="1005523"/>
          </a:xfrm>
        </p:spPr>
        <p:txBody>
          <a:bodyPr/>
          <a:lstStyle/>
          <a:p>
            <a:r>
              <a:rPr lang="en-US" dirty="0" smtClean="0"/>
              <a:t>Music and Art Activities</a:t>
            </a:r>
            <a:endParaRPr lang="en-US" dirty="0"/>
          </a:p>
        </p:txBody>
      </p:sp>
      <p:sp>
        <p:nvSpPr>
          <p:cNvPr id="3" name="Content Placeholder 2"/>
          <p:cNvSpPr>
            <a:spLocks noGrp="1"/>
          </p:cNvSpPr>
          <p:nvPr>
            <p:ph idx="1"/>
          </p:nvPr>
        </p:nvSpPr>
        <p:spPr>
          <a:xfrm>
            <a:off x="968990" y="2367204"/>
            <a:ext cx="11000097" cy="4306552"/>
          </a:xfrm>
        </p:spPr>
        <p:txBody>
          <a:bodyPr>
            <a:normAutofit fontScale="77500" lnSpcReduction="20000"/>
          </a:bodyPr>
          <a:lstStyle/>
          <a:p>
            <a:pPr marL="0" indent="0">
              <a:buNone/>
            </a:pPr>
            <a:r>
              <a:rPr lang="en-US" dirty="0" smtClean="0"/>
              <a:t>Music: </a:t>
            </a:r>
          </a:p>
          <a:p>
            <a:r>
              <a:rPr lang="en-US" dirty="0" smtClean="0"/>
              <a:t>Students will watch domestic cat video, which depicts different kinds of domestic cats. Cats can make up to 100 different sounds. Students will listen to 15 different cat sounds and recreate them using instruments</a:t>
            </a:r>
          </a:p>
          <a:p>
            <a:r>
              <a:rPr lang="en-US" dirty="0" smtClean="0"/>
              <a:t>Students will watch “Pete the Cat and His Four Groovy Buttons” and will learn and perform the song</a:t>
            </a:r>
          </a:p>
          <a:p>
            <a:pPr marL="0" indent="0">
              <a:buNone/>
            </a:pPr>
            <a:r>
              <a:rPr lang="en-US" dirty="0" smtClean="0"/>
              <a:t>Art:</a:t>
            </a:r>
          </a:p>
          <a:p>
            <a:r>
              <a:rPr lang="en-US" dirty="0" smtClean="0"/>
              <a:t>Students will create a big cat habitat (Lions, tiger, Snow leopards, or cheetah) with clay and toothpicks.</a:t>
            </a:r>
          </a:p>
          <a:p>
            <a:r>
              <a:rPr lang="en-US" dirty="0" smtClean="0"/>
              <a:t>Students will create a cat mask which will depict different species of cats</a:t>
            </a:r>
          </a:p>
          <a:p>
            <a:pPr marL="0" indent="0">
              <a:buNone/>
            </a:pPr>
            <a:r>
              <a:rPr lang="en-US" u="sng" dirty="0" smtClean="0"/>
              <a:t>Standards</a:t>
            </a:r>
          </a:p>
          <a:p>
            <a:pPr marL="0" indent="0">
              <a:buNone/>
            </a:pPr>
            <a:r>
              <a:rPr lang="en-US" dirty="0" smtClean="0"/>
              <a:t>Music:</a:t>
            </a:r>
          </a:p>
          <a:p>
            <a:pPr marL="0" indent="0">
              <a:buNone/>
            </a:pPr>
            <a:r>
              <a:rPr lang="en-US" dirty="0" smtClean="0"/>
              <a:t>4.2.1  Perform independently on an instrument. </a:t>
            </a:r>
          </a:p>
          <a:p>
            <a:pPr marL="0" indent="0">
              <a:buNone/>
            </a:pPr>
            <a:r>
              <a:rPr lang="en-US" dirty="0" smtClean="0"/>
              <a:t>4.3.1  Improvise simple melodies, rhythmic and melodic variations, and accompaniments. </a:t>
            </a:r>
          </a:p>
          <a:p>
            <a:pPr marL="0" indent="0">
              <a:buNone/>
            </a:pPr>
            <a:r>
              <a:rPr lang="en-US" dirty="0" smtClean="0"/>
              <a:t>Art:</a:t>
            </a:r>
          </a:p>
          <a:p>
            <a:pPr marL="0" indent="0">
              <a:buNone/>
            </a:pPr>
            <a:r>
              <a:rPr lang="en-US" dirty="0" smtClean="0"/>
              <a:t>4.1.1  Know differences between visual art media*. 4.1.2  Know the different techniques* used to create* visual art. </a:t>
            </a:r>
          </a:p>
          <a:p>
            <a:endParaRPr lang="en-US" dirty="0" smtClean="0"/>
          </a:p>
          <a:p>
            <a:endParaRPr lang="en-US" dirty="0"/>
          </a:p>
        </p:txBody>
      </p:sp>
    </p:spTree>
    <p:extLst>
      <p:ext uri="{BB962C8B-B14F-4D97-AF65-F5344CB8AC3E}">
        <p14:creationId xmlns:p14="http://schemas.microsoft.com/office/powerpoint/2010/main" val="3828058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Education Activities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After discussing the how domestic cats can jump up to five times their own height. Student will see how high they can jump. Students will be measured using benchmarks </a:t>
            </a:r>
          </a:p>
          <a:p>
            <a:r>
              <a:rPr lang="en-US" dirty="0" smtClean="0"/>
              <a:t>Students will engage in a rhythmic activity to the Video “Cat Party”</a:t>
            </a:r>
          </a:p>
          <a:p>
            <a:r>
              <a:rPr lang="en-US" dirty="0" smtClean="0"/>
              <a:t>Cats are known for their leaping and pouncing. Students will see how far they can jump using bench marks. </a:t>
            </a:r>
          </a:p>
          <a:p>
            <a:pPr marL="0" indent="0">
              <a:buNone/>
            </a:pPr>
            <a:r>
              <a:rPr lang="en-US" u="sng" dirty="0" smtClean="0"/>
              <a:t>Standards:</a:t>
            </a:r>
          </a:p>
          <a:p>
            <a:pPr marL="0" indent="0">
              <a:buNone/>
            </a:pPr>
            <a:r>
              <a:rPr lang="en-US" dirty="0" smtClean="0"/>
              <a:t>S1.E5.2 Performs a teacher and/or student-designed rhythmic activity with correct response to simple rhythms. </a:t>
            </a:r>
          </a:p>
          <a:p>
            <a:pPr marL="0" indent="0">
              <a:buNone/>
            </a:pPr>
            <a:r>
              <a:rPr lang="en-US" dirty="0" smtClean="0"/>
              <a:t>S1.E4.2 Jumping &amp; landing, vertical </a:t>
            </a:r>
          </a:p>
          <a:p>
            <a:pPr marL="0" indent="0">
              <a:buNone/>
            </a:pPr>
            <a:r>
              <a:rPr lang="en-US" dirty="0" smtClean="0"/>
              <a:t>Demonstrates four of the five critical elements for jumping and landing in a vertical plane. </a:t>
            </a:r>
            <a:endParaRPr lang="en-US" dirty="0"/>
          </a:p>
        </p:txBody>
      </p:sp>
    </p:spTree>
    <p:extLst>
      <p:ext uri="{BB962C8B-B14F-4D97-AF65-F5344CB8AC3E}">
        <p14:creationId xmlns:p14="http://schemas.microsoft.com/office/powerpoint/2010/main" val="1017745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235</TotalTime>
  <Words>2125</Words>
  <Application>Microsoft Office PowerPoint</Application>
  <PresentationFormat>Widescreen</PresentationFormat>
  <Paragraphs>200</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Century Schoolbook</vt:lpstr>
      <vt:lpstr>Corbel</vt:lpstr>
      <vt:lpstr>Feathered</vt:lpstr>
      <vt:lpstr>Literature Focus Unit: Cats Big, Small, Large, and Tall 2nd Grade</vt:lpstr>
      <vt:lpstr>Literature Selections</vt:lpstr>
      <vt:lpstr>Theme Study</vt:lpstr>
      <vt:lpstr>Math Activities</vt:lpstr>
      <vt:lpstr>Math Standards</vt:lpstr>
      <vt:lpstr>Science Activities</vt:lpstr>
      <vt:lpstr>Social Studies Activities</vt:lpstr>
      <vt:lpstr>Music and Art Activities</vt:lpstr>
      <vt:lpstr>Physical Education Activities</vt:lpstr>
      <vt:lpstr>Language Arts Strategies </vt:lpstr>
      <vt:lpstr>Reading Activities</vt:lpstr>
      <vt:lpstr>Reading Standards</vt:lpstr>
      <vt:lpstr>Writing Activities</vt:lpstr>
      <vt:lpstr>Writing Standards</vt:lpstr>
      <vt:lpstr>Listening Activities</vt:lpstr>
      <vt:lpstr>Speaking Activities</vt:lpstr>
      <vt:lpstr>Listening and Speaking Activity Standards</vt:lpstr>
      <vt:lpstr>Viewing Activities </vt:lpstr>
      <vt:lpstr>Visual Representation Activities</vt:lpstr>
      <vt:lpstr>Technology</vt:lpstr>
      <vt:lpstr>Grouping Patterns</vt:lpstr>
      <vt:lpstr>PowerPoint Presentation</vt:lpstr>
      <vt:lpstr>Assessment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Focus Unit Cats</dc:title>
  <dc:creator>Maddie Bopp</dc:creator>
  <cp:lastModifiedBy>Maddie Bopp</cp:lastModifiedBy>
  <cp:revision>32</cp:revision>
  <dcterms:created xsi:type="dcterms:W3CDTF">2015-12-09T05:08:43Z</dcterms:created>
  <dcterms:modified xsi:type="dcterms:W3CDTF">2015-12-09T15:35:44Z</dcterms:modified>
</cp:coreProperties>
</file>